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64A4D09-C4FD-4FDD-A529-9EFC40C7D342}" type="datetimeFigureOut">
              <a:rPr lang="en-US" smtClean="0"/>
              <a:t>6/8/2013</a:t>
            </a:fld>
            <a:endParaRPr lang="en-US"/>
          </a:p>
        </p:txBody>
      </p:sp>
      <p:sp>
        <p:nvSpPr>
          <p:cNvPr id="23" name="Slide Number Placeholder 22"/>
          <p:cNvSpPr>
            <a:spLocks noGrp="1"/>
          </p:cNvSpPr>
          <p:nvPr>
            <p:ph type="sldNum" sz="quarter" idx="11"/>
          </p:nvPr>
        </p:nvSpPr>
        <p:spPr/>
        <p:txBody>
          <a:bodyPr/>
          <a:lstStyle/>
          <a:p>
            <a:fld id="{2615C978-8EE3-401C-BDC3-070F198E31B6}"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A4D09-C4FD-4FDD-A529-9EFC40C7D342}"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5C978-8EE3-401C-BDC3-070F198E31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A4D09-C4FD-4FDD-A529-9EFC40C7D342}"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5C978-8EE3-401C-BDC3-070F198E31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64A4D09-C4FD-4FDD-A529-9EFC40C7D342}" type="datetimeFigureOut">
              <a:rPr lang="en-US" smtClean="0"/>
              <a:t>6/8/2013</a:t>
            </a:fld>
            <a:endParaRPr lang="en-US"/>
          </a:p>
        </p:txBody>
      </p:sp>
      <p:sp>
        <p:nvSpPr>
          <p:cNvPr id="19" name="Slide Number Placeholder 18"/>
          <p:cNvSpPr>
            <a:spLocks noGrp="1"/>
          </p:cNvSpPr>
          <p:nvPr>
            <p:ph type="sldNum" sz="quarter" idx="15"/>
          </p:nvPr>
        </p:nvSpPr>
        <p:spPr/>
        <p:txBody>
          <a:bodyPr/>
          <a:lstStyle/>
          <a:p>
            <a:fld id="{2615C978-8EE3-401C-BDC3-070F198E31B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64A4D09-C4FD-4FDD-A529-9EFC40C7D342}" type="datetimeFigureOut">
              <a:rPr lang="en-US" smtClean="0"/>
              <a:t>6/8/2013</a:t>
            </a:fld>
            <a:endParaRPr lang="en-US"/>
          </a:p>
        </p:txBody>
      </p:sp>
      <p:sp>
        <p:nvSpPr>
          <p:cNvPr id="20" name="Slide Number Placeholder 19"/>
          <p:cNvSpPr>
            <a:spLocks noGrp="1"/>
          </p:cNvSpPr>
          <p:nvPr>
            <p:ph type="sldNum" sz="quarter" idx="11"/>
          </p:nvPr>
        </p:nvSpPr>
        <p:spPr/>
        <p:txBody>
          <a:bodyPr/>
          <a:lstStyle/>
          <a:p>
            <a:fld id="{2615C978-8EE3-401C-BDC3-070F198E31B6}"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E64A4D09-C4FD-4FDD-A529-9EFC40C7D342}" type="datetimeFigureOut">
              <a:rPr lang="en-US" smtClean="0"/>
              <a:t>6/8/2013</a:t>
            </a:fld>
            <a:endParaRPr lang="en-US"/>
          </a:p>
        </p:txBody>
      </p:sp>
      <p:sp>
        <p:nvSpPr>
          <p:cNvPr id="25" name="Slide Number Placeholder 24"/>
          <p:cNvSpPr>
            <a:spLocks noGrp="1"/>
          </p:cNvSpPr>
          <p:nvPr>
            <p:ph type="sldNum" sz="quarter" idx="16"/>
          </p:nvPr>
        </p:nvSpPr>
        <p:spPr/>
        <p:txBody>
          <a:bodyPr/>
          <a:lstStyle/>
          <a:p>
            <a:fld id="{2615C978-8EE3-401C-BDC3-070F198E31B6}"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E64A4D09-C4FD-4FDD-A529-9EFC40C7D342}" type="datetimeFigureOut">
              <a:rPr lang="en-US" smtClean="0"/>
              <a:t>6/8/2013</a:t>
            </a:fld>
            <a:endParaRPr lang="en-US"/>
          </a:p>
        </p:txBody>
      </p:sp>
      <p:sp>
        <p:nvSpPr>
          <p:cNvPr id="24" name="Slide Number Placeholder 23"/>
          <p:cNvSpPr>
            <a:spLocks noGrp="1"/>
          </p:cNvSpPr>
          <p:nvPr>
            <p:ph type="sldNum" sz="quarter" idx="17"/>
          </p:nvPr>
        </p:nvSpPr>
        <p:spPr/>
        <p:txBody>
          <a:bodyPr/>
          <a:lstStyle/>
          <a:p>
            <a:fld id="{2615C978-8EE3-401C-BDC3-070F198E31B6}"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64A4D09-C4FD-4FDD-A529-9EFC40C7D342}" type="datetimeFigureOut">
              <a:rPr lang="en-US" smtClean="0"/>
              <a:t>6/8/2013</a:t>
            </a:fld>
            <a:endParaRPr lang="en-US"/>
          </a:p>
        </p:txBody>
      </p:sp>
      <p:sp>
        <p:nvSpPr>
          <p:cNvPr id="14" name="Slide Number Placeholder 13"/>
          <p:cNvSpPr>
            <a:spLocks noGrp="1"/>
          </p:cNvSpPr>
          <p:nvPr>
            <p:ph type="sldNum" sz="quarter" idx="11"/>
          </p:nvPr>
        </p:nvSpPr>
        <p:spPr/>
        <p:txBody>
          <a:bodyPr/>
          <a:lstStyle/>
          <a:p>
            <a:fld id="{2615C978-8EE3-401C-BDC3-070F198E31B6}"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64A4D09-C4FD-4FDD-A529-9EFC40C7D342}" type="datetimeFigureOut">
              <a:rPr lang="en-US" smtClean="0"/>
              <a:t>6/8/2013</a:t>
            </a:fld>
            <a:endParaRPr lang="en-US"/>
          </a:p>
        </p:txBody>
      </p:sp>
      <p:sp>
        <p:nvSpPr>
          <p:cNvPr id="12" name="Slide Number Placeholder 11"/>
          <p:cNvSpPr>
            <a:spLocks noGrp="1"/>
          </p:cNvSpPr>
          <p:nvPr>
            <p:ph type="sldNum" sz="quarter" idx="11"/>
          </p:nvPr>
        </p:nvSpPr>
        <p:spPr/>
        <p:txBody>
          <a:bodyPr/>
          <a:lstStyle/>
          <a:p>
            <a:fld id="{2615C978-8EE3-401C-BDC3-070F198E31B6}"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64A4D09-C4FD-4FDD-A529-9EFC40C7D342}" type="datetimeFigureOut">
              <a:rPr lang="en-US" smtClean="0"/>
              <a:t>6/8/2013</a:t>
            </a:fld>
            <a:endParaRPr lang="en-US"/>
          </a:p>
        </p:txBody>
      </p:sp>
      <p:sp>
        <p:nvSpPr>
          <p:cNvPr id="18" name="Slide Number Placeholder 17"/>
          <p:cNvSpPr>
            <a:spLocks noGrp="1"/>
          </p:cNvSpPr>
          <p:nvPr>
            <p:ph type="sldNum" sz="quarter" idx="16"/>
          </p:nvPr>
        </p:nvSpPr>
        <p:spPr/>
        <p:txBody>
          <a:bodyPr/>
          <a:lstStyle/>
          <a:p>
            <a:fld id="{2615C978-8EE3-401C-BDC3-070F198E31B6}"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E64A4D09-C4FD-4FDD-A529-9EFC40C7D342}" type="datetimeFigureOut">
              <a:rPr lang="en-US" smtClean="0"/>
              <a:t>6/8/2013</a:t>
            </a:fld>
            <a:endParaRPr lang="en-US"/>
          </a:p>
        </p:txBody>
      </p:sp>
      <p:sp>
        <p:nvSpPr>
          <p:cNvPr id="20" name="Slide Number Placeholder 19"/>
          <p:cNvSpPr>
            <a:spLocks noGrp="1"/>
          </p:cNvSpPr>
          <p:nvPr>
            <p:ph type="sldNum" sz="quarter" idx="15"/>
          </p:nvPr>
        </p:nvSpPr>
        <p:spPr/>
        <p:txBody>
          <a:bodyPr/>
          <a:lstStyle/>
          <a:p>
            <a:fld id="{2615C978-8EE3-401C-BDC3-070F198E31B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64A4D09-C4FD-4FDD-A529-9EFC40C7D342}" type="datetimeFigureOut">
              <a:rPr lang="en-US" smtClean="0"/>
              <a:t>6/8/2013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615C978-8EE3-401C-BDC3-070F198E31B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590800"/>
            <a:ext cx="4572000" cy="2057400"/>
          </a:xfrm>
        </p:spPr>
        <p:txBody>
          <a:bodyPr>
            <a:normAutofit fontScale="85000" lnSpcReduction="10000"/>
          </a:bodyPr>
          <a:lstStyle/>
          <a:p>
            <a:endParaRPr lang="en-US" dirty="0" smtClean="0"/>
          </a:p>
          <a:p>
            <a:r>
              <a:rPr lang="en-US" sz="2600" dirty="0" smtClean="0"/>
              <a:t>Janelle Gregg</a:t>
            </a:r>
          </a:p>
          <a:p>
            <a:r>
              <a:rPr lang="en-US" sz="2600" dirty="0" smtClean="0"/>
              <a:t>For CET 751:Computer Hardware and Networking Essentials</a:t>
            </a:r>
          </a:p>
          <a:p>
            <a:r>
              <a:rPr lang="en-US" sz="2600" dirty="0" smtClean="0"/>
              <a:t>Professor Tom Farrell</a:t>
            </a:r>
            <a:endParaRPr lang="en-US" sz="2600" dirty="0"/>
          </a:p>
        </p:txBody>
      </p:sp>
      <p:sp>
        <p:nvSpPr>
          <p:cNvPr id="2" name="Title 1"/>
          <p:cNvSpPr>
            <a:spLocks noGrp="1"/>
          </p:cNvSpPr>
          <p:nvPr>
            <p:ph type="title"/>
          </p:nvPr>
        </p:nvSpPr>
        <p:spPr>
          <a:xfrm>
            <a:off x="152400" y="26126"/>
            <a:ext cx="7680960" cy="2438399"/>
          </a:xfrm>
        </p:spPr>
        <p:txBody>
          <a:bodyPr>
            <a:normAutofit/>
          </a:bodyPr>
          <a:lstStyle/>
          <a:p>
            <a:r>
              <a:rPr lang="en-US" dirty="0" smtClean="0"/>
              <a:t>Wireless Networking: </a:t>
            </a:r>
            <a:r>
              <a:rPr lang="en-US" sz="3600" dirty="0" smtClean="0"/>
              <a:t>history, pros and cons, and security</a:t>
            </a:r>
            <a:endParaRPr lang="en-US" sz="3600" dirty="0"/>
          </a:p>
        </p:txBody>
      </p:sp>
      <p:pic>
        <p:nvPicPr>
          <p:cNvPr id="1027" name="Picture 3" descr="C:\Users\greggj\AppData\Local\Microsoft\Windows\Temporary Internet Files\Content.IE5\40U98059\MC900439359[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05400" y="3119846"/>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64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600200"/>
            <a:ext cx="7680960" cy="4587240"/>
          </a:xfrm>
        </p:spPr>
        <p:txBody>
          <a:bodyPr/>
          <a:lstStyle/>
          <a:p>
            <a:r>
              <a:rPr lang="en-US" sz="2400" dirty="0" smtClean="0"/>
              <a:t>Understand the basics of the system.</a:t>
            </a:r>
          </a:p>
          <a:p>
            <a:r>
              <a:rPr lang="en-US" sz="2400" dirty="0" smtClean="0"/>
              <a:t>Way the pros and cons.</a:t>
            </a:r>
          </a:p>
          <a:p>
            <a:r>
              <a:rPr lang="en-US" sz="2400" dirty="0" smtClean="0"/>
              <a:t>Know the different ways to secure your system.</a:t>
            </a:r>
          </a:p>
          <a:p>
            <a:r>
              <a:rPr lang="en-US" sz="2400" dirty="0" smtClean="0"/>
              <a:t>Be aware that people are constantly trying to attack systems.</a:t>
            </a:r>
          </a:p>
          <a:p>
            <a:r>
              <a:rPr lang="en-US" sz="2400" dirty="0" smtClean="0"/>
              <a:t>Enjoy your wireless devices and convenience of wireless networking.</a:t>
            </a:r>
          </a:p>
          <a:p>
            <a:endParaRPr lang="en-US" dirty="0"/>
          </a:p>
        </p:txBody>
      </p:sp>
      <p:sp>
        <p:nvSpPr>
          <p:cNvPr id="3" name="Title 2"/>
          <p:cNvSpPr>
            <a:spLocks noGrp="1"/>
          </p:cNvSpPr>
          <p:nvPr>
            <p:ph type="title"/>
          </p:nvPr>
        </p:nvSpPr>
        <p:spPr/>
        <p:txBody>
          <a:bodyPr>
            <a:normAutofit/>
          </a:bodyPr>
          <a:lstStyle/>
          <a:p>
            <a:r>
              <a:rPr lang="en-US" sz="5400" dirty="0" smtClean="0"/>
              <a:t>Wireless Networking Tips</a:t>
            </a:r>
            <a:endParaRPr lang="en-US" sz="5400" dirty="0"/>
          </a:p>
        </p:txBody>
      </p:sp>
      <p:pic>
        <p:nvPicPr>
          <p:cNvPr id="8194" name="Picture 2" descr="C:\Users\greggj\AppData\Local\Microsoft\Windows\Temporary Internet Files\Content.IE5\696G9GCR\MC9004119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81800" y="4395367"/>
            <a:ext cx="2216590" cy="232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2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400" dirty="0" smtClean="0"/>
              <a:t>Opening of Radio </a:t>
            </a:r>
            <a:r>
              <a:rPr lang="en-US" sz="2400" dirty="0"/>
              <a:t>W</a:t>
            </a:r>
            <a:r>
              <a:rPr lang="en-US" sz="2400" dirty="0" smtClean="0"/>
              <a:t>aves:</a:t>
            </a:r>
          </a:p>
          <a:p>
            <a:r>
              <a:rPr lang="en-US" sz="2400" dirty="0" smtClean="0"/>
              <a:t>1985: FCC opens several bands of radio waves for communication, free from government licensing.</a:t>
            </a:r>
          </a:p>
          <a:p>
            <a:r>
              <a:rPr lang="en-US" sz="2400" dirty="0" smtClean="0"/>
              <a:t>Known as the “garbage bands,” they were already used by other equipment.</a:t>
            </a:r>
          </a:p>
          <a:p>
            <a:r>
              <a:rPr lang="en-US" sz="2400" dirty="0" smtClean="0"/>
              <a:t>Allowed for  “spread spectrum” = use of multiple frequencies, to avoid interference and interception.</a:t>
            </a:r>
          </a:p>
          <a:p>
            <a:r>
              <a:rPr lang="en-US" sz="2400" dirty="0" smtClean="0"/>
              <a:t>Wireless Devices:</a:t>
            </a:r>
          </a:p>
          <a:p>
            <a:r>
              <a:rPr lang="en-US" sz="2400" dirty="0" smtClean="0"/>
              <a:t>1988: a committee was formed to write a standard so the wireless devices from different vendors would be compatible.</a:t>
            </a:r>
          </a:p>
          <a:p>
            <a:endParaRPr lang="en-US" dirty="0"/>
          </a:p>
        </p:txBody>
      </p:sp>
      <p:sp>
        <p:nvSpPr>
          <p:cNvPr id="3" name="Title 2"/>
          <p:cNvSpPr>
            <a:spLocks noGrp="1"/>
          </p:cNvSpPr>
          <p:nvPr>
            <p:ph type="title"/>
          </p:nvPr>
        </p:nvSpPr>
        <p:spPr/>
        <p:txBody>
          <a:bodyPr>
            <a:normAutofit/>
          </a:bodyPr>
          <a:lstStyle/>
          <a:p>
            <a:r>
              <a:rPr lang="en-US" sz="5400" dirty="0" smtClean="0"/>
              <a:t>History:</a:t>
            </a:r>
            <a:endParaRPr lang="en-US" sz="5400" dirty="0"/>
          </a:p>
        </p:txBody>
      </p:sp>
      <p:pic>
        <p:nvPicPr>
          <p:cNvPr id="2050" name="Picture 2" descr="C:\Users\greggj\AppData\Local\Microsoft\Windows\Temporary Internet Files\Content.IE5\GMQO3GHD\MC900241527[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42658" y="5071872"/>
            <a:ext cx="1825142" cy="170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0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Wireless Devices cont.</a:t>
            </a:r>
          </a:p>
          <a:p>
            <a:r>
              <a:rPr lang="en-US" sz="2400" dirty="0" smtClean="0"/>
              <a:t>1997</a:t>
            </a:r>
            <a:r>
              <a:rPr lang="en-US" sz="2400" dirty="0"/>
              <a:t>: agreement was reached on the new standard.</a:t>
            </a:r>
          </a:p>
          <a:p>
            <a:r>
              <a:rPr lang="en-US" sz="2400" dirty="0" smtClean="0"/>
              <a:t>1999: six companies formed WECA. The group would certify that devices were compatible to the new standard.</a:t>
            </a:r>
          </a:p>
          <a:p>
            <a:r>
              <a:rPr lang="en-US" sz="2400" dirty="0" smtClean="0"/>
              <a:t>WLANs:</a:t>
            </a:r>
          </a:p>
          <a:p>
            <a:r>
              <a:rPr lang="en-US" sz="2400" dirty="0" smtClean="0"/>
              <a:t>1990: the standard was approved for wireless networking.</a:t>
            </a:r>
          </a:p>
          <a:p>
            <a:r>
              <a:rPr lang="en-US" sz="2400" dirty="0" smtClean="0"/>
              <a:t>Since then, wireless networks have surpassed growth expectations. </a:t>
            </a:r>
          </a:p>
          <a:p>
            <a:r>
              <a:rPr lang="en-US" sz="2400" dirty="0" smtClean="0"/>
              <a:t>Found just about everywhere: ball parks, coffee shops, airports, airplanes malls, even city wide.</a:t>
            </a:r>
            <a:endParaRPr lang="en-US" sz="2400" dirty="0"/>
          </a:p>
        </p:txBody>
      </p:sp>
      <p:sp>
        <p:nvSpPr>
          <p:cNvPr id="3" name="Title 2"/>
          <p:cNvSpPr>
            <a:spLocks noGrp="1"/>
          </p:cNvSpPr>
          <p:nvPr>
            <p:ph type="title"/>
          </p:nvPr>
        </p:nvSpPr>
        <p:spPr/>
        <p:txBody>
          <a:bodyPr>
            <a:normAutofit/>
          </a:bodyPr>
          <a:lstStyle/>
          <a:p>
            <a:r>
              <a:rPr lang="en-US" sz="5400" dirty="0" smtClean="0"/>
              <a:t>History:</a:t>
            </a:r>
            <a:endParaRPr lang="en-US" sz="5400" dirty="0"/>
          </a:p>
        </p:txBody>
      </p:sp>
      <p:pic>
        <p:nvPicPr>
          <p:cNvPr id="3075" name="Picture 3" descr="C:\Users\greggj\AppData\Local\Microsoft\Windows\Temporary Internet Files\Content.IE5\KLVDQN04\MC900439348[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3905" r="97524"/>
                    </a14:imgEffect>
                  </a14:imgLayer>
                </a14:imgProps>
              </a:ext>
              <a:ext uri="{28A0092B-C50C-407E-A947-70E740481C1C}">
                <a14:useLocalDpi xmlns:a14="http://schemas.microsoft.com/office/drawing/2010/main" val="0"/>
              </a:ext>
            </a:extLst>
          </a:blip>
          <a:srcRect/>
          <a:stretch>
            <a:fillRect/>
          </a:stretch>
        </p:blipFill>
        <p:spPr bwMode="auto">
          <a:xfrm>
            <a:off x="6248400" y="-152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73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Convenience: connections to a network can be almost anywhere.</a:t>
            </a:r>
          </a:p>
          <a:p>
            <a:r>
              <a:rPr lang="en-US" sz="2400" dirty="0" smtClean="0"/>
              <a:t>Mobility: work can continue across locations as people move within the network.</a:t>
            </a:r>
          </a:p>
          <a:p>
            <a:r>
              <a:rPr lang="en-US" sz="2400" dirty="0" smtClean="0"/>
              <a:t>Productivity: Work can be done in collaboration groups not just at an employees desk.</a:t>
            </a:r>
          </a:p>
          <a:p>
            <a:r>
              <a:rPr lang="en-US" sz="2400" dirty="0" smtClean="0"/>
              <a:t>Cost effective: no or little wiring costs make set up costs minimal.</a:t>
            </a:r>
          </a:p>
          <a:p>
            <a:r>
              <a:rPr lang="en-US" sz="2400" dirty="0" smtClean="0"/>
              <a:t>Reliability: No cracked or corroded cables. Recovery time is shortened after events like natural disasters.</a:t>
            </a:r>
            <a:endParaRPr lang="en-US" sz="2400" dirty="0"/>
          </a:p>
        </p:txBody>
      </p:sp>
      <p:sp>
        <p:nvSpPr>
          <p:cNvPr id="3" name="Title 2"/>
          <p:cNvSpPr>
            <a:spLocks noGrp="1"/>
          </p:cNvSpPr>
          <p:nvPr>
            <p:ph type="title"/>
          </p:nvPr>
        </p:nvSpPr>
        <p:spPr/>
        <p:txBody>
          <a:bodyPr>
            <a:normAutofit/>
          </a:bodyPr>
          <a:lstStyle/>
          <a:p>
            <a:r>
              <a:rPr lang="en-US" sz="5400" dirty="0" smtClean="0"/>
              <a:t>Pros:</a:t>
            </a:r>
            <a:endParaRPr lang="en-US" sz="5400" dirty="0"/>
          </a:p>
        </p:txBody>
      </p:sp>
      <p:pic>
        <p:nvPicPr>
          <p:cNvPr id="4098" name="Picture 2" descr="C:\Users\greggj\AppData\Local\Microsoft\Windows\Temporary Internet Files\Content.IE5\3PZK49I1\MC90043256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9530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01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400" dirty="0" smtClean="0"/>
              <a:t>Interference: shared radio frequencies can mean that wireless devices interfere with the workings of other equipment on the same frequencies. Also, the equipment can cause interference between the device and the network.</a:t>
            </a:r>
          </a:p>
          <a:p>
            <a:r>
              <a:rPr lang="en-US" sz="2400" dirty="0" smtClean="0"/>
              <a:t>Bandwidth: all devices on a network share the bandwidth of the network. The more devices on a network, the more the bandwidth is shared. One device transmitting large files can use the majority of the bandwidth of a network.</a:t>
            </a:r>
          </a:p>
          <a:p>
            <a:r>
              <a:rPr lang="en-US" sz="2400" dirty="0" smtClean="0"/>
              <a:t>Health Implications: Though no studies have declared this to be true, neither can they deny their could be a problem. Radio waves in high levels are known to cause biological damage. </a:t>
            </a:r>
            <a:endParaRPr lang="en-US" sz="2400" dirty="0"/>
          </a:p>
        </p:txBody>
      </p:sp>
      <p:sp>
        <p:nvSpPr>
          <p:cNvPr id="3" name="Title 2"/>
          <p:cNvSpPr>
            <a:spLocks noGrp="1"/>
          </p:cNvSpPr>
          <p:nvPr>
            <p:ph type="title"/>
          </p:nvPr>
        </p:nvSpPr>
        <p:spPr/>
        <p:txBody>
          <a:bodyPr>
            <a:normAutofit/>
          </a:bodyPr>
          <a:lstStyle/>
          <a:p>
            <a:r>
              <a:rPr lang="en-US" sz="5400" dirty="0" smtClean="0"/>
              <a:t>Cons:</a:t>
            </a:r>
            <a:endParaRPr lang="en-US" sz="5400" dirty="0"/>
          </a:p>
        </p:txBody>
      </p:sp>
      <p:pic>
        <p:nvPicPr>
          <p:cNvPr id="5122" name="Picture 2" descr="C:\Users\greggj\AppData\Local\Microsoft\Windows\Temporary Internet Files\Content.IE5\XTCAMD9C\MC9003836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1771"/>
            <a:ext cx="1634947" cy="189555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reggj\AppData\Local\Microsoft\Windows\Temporary Internet Files\Content.IE5\50T8WEA9\MC9003836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928" y="4896394"/>
            <a:ext cx="1516990" cy="181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334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Always changing and adapting to keep up with attacks.</a:t>
            </a:r>
          </a:p>
          <a:p>
            <a:r>
              <a:rPr lang="en-US" sz="2400" dirty="0" smtClean="0"/>
              <a:t>Data encryption: keeps attackers from being able to read intercepted data.</a:t>
            </a:r>
          </a:p>
          <a:p>
            <a:pPr marL="342900" indent="-342900">
              <a:buFont typeface="Arial" pitchFamily="34" charset="0"/>
              <a:buChar char="•"/>
            </a:pPr>
            <a:r>
              <a:rPr lang="en-US" sz="2400" dirty="0" smtClean="0"/>
              <a:t>WEP: used 64 or 128 bit numbers to encrypt data. A 24 bit initialization vector was short and easy to break.</a:t>
            </a:r>
          </a:p>
          <a:p>
            <a:pPr marL="342900" indent="-342900">
              <a:buFont typeface="Arial" pitchFamily="34" charset="0"/>
              <a:buChar char="•"/>
            </a:pPr>
            <a:r>
              <a:rPr lang="en-US" sz="2400" dirty="0" smtClean="0"/>
              <a:t>WPA: it uses a TKIP, 128 bit key that regenerates with each packet. MIC, prevents attackers from capturing, altering, or resending packets. PSK, users enter a code to access the network.</a:t>
            </a:r>
          </a:p>
          <a:p>
            <a:pPr marL="342900" indent="-342900">
              <a:buFont typeface="Arial" pitchFamily="34" charset="0"/>
              <a:buChar char="•"/>
            </a:pPr>
            <a:r>
              <a:rPr lang="en-US" sz="2400" dirty="0" smtClean="0"/>
              <a:t>WPA2: second generation based on Advanced Encryption Standard.</a:t>
            </a:r>
            <a:endParaRPr lang="en-US" sz="2400" dirty="0"/>
          </a:p>
        </p:txBody>
      </p:sp>
      <p:sp>
        <p:nvSpPr>
          <p:cNvPr id="3" name="Title 2"/>
          <p:cNvSpPr>
            <a:spLocks noGrp="1"/>
          </p:cNvSpPr>
          <p:nvPr>
            <p:ph type="title"/>
          </p:nvPr>
        </p:nvSpPr>
        <p:spPr/>
        <p:txBody>
          <a:bodyPr>
            <a:normAutofit/>
          </a:bodyPr>
          <a:lstStyle/>
          <a:p>
            <a:r>
              <a:rPr lang="en-US" sz="5400" dirty="0" smtClean="0"/>
              <a:t>Security:</a:t>
            </a:r>
            <a:endParaRPr lang="en-US" sz="5400" dirty="0"/>
          </a:p>
        </p:txBody>
      </p:sp>
      <p:pic>
        <p:nvPicPr>
          <p:cNvPr id="6146" name="Picture 2" descr="C:\Users\greggj\AppData\Local\Microsoft\Windows\Temporary Internet Files\Content.IE5\GMQO3GHD\MC90044149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29428"/>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86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Access and Authentication:</a:t>
            </a:r>
          </a:p>
          <a:p>
            <a:pPr marL="342900" indent="-342900">
              <a:buFont typeface="Arial" pitchFamily="34" charset="0"/>
              <a:buChar char="•"/>
            </a:pPr>
            <a:r>
              <a:rPr lang="en-US" sz="2400" dirty="0" smtClean="0"/>
              <a:t>MAC addresses allow identification for access to the network. </a:t>
            </a:r>
          </a:p>
          <a:p>
            <a:pPr marL="342900" indent="-342900">
              <a:buFont typeface="Arial" pitchFamily="34" charset="0"/>
              <a:buChar char="•"/>
            </a:pPr>
            <a:r>
              <a:rPr lang="en-US" sz="2400" dirty="0" smtClean="0"/>
              <a:t>Once identified by the network, authentication passwords are an added security feature.</a:t>
            </a:r>
          </a:p>
          <a:p>
            <a:pPr marL="342900" indent="-342900">
              <a:buFont typeface="Arial" pitchFamily="34" charset="0"/>
              <a:buChar char="•"/>
            </a:pPr>
            <a:r>
              <a:rPr lang="en-US" sz="2400" dirty="0" smtClean="0"/>
              <a:t>SSID: AP and STA send and receive a matched SSID to authenticate and allow access.</a:t>
            </a:r>
            <a:endParaRPr lang="en-US" sz="2400" dirty="0"/>
          </a:p>
        </p:txBody>
      </p:sp>
      <p:sp>
        <p:nvSpPr>
          <p:cNvPr id="3" name="Title 2"/>
          <p:cNvSpPr>
            <a:spLocks noGrp="1"/>
          </p:cNvSpPr>
          <p:nvPr>
            <p:ph type="title"/>
          </p:nvPr>
        </p:nvSpPr>
        <p:spPr/>
        <p:txBody>
          <a:bodyPr>
            <a:normAutofit/>
          </a:bodyPr>
          <a:lstStyle/>
          <a:p>
            <a:r>
              <a:rPr lang="en-US" sz="5400" dirty="0" smtClean="0"/>
              <a:t>Security: </a:t>
            </a:r>
            <a:endParaRPr lang="en-US" sz="5400" dirty="0"/>
          </a:p>
        </p:txBody>
      </p:sp>
      <p:pic>
        <p:nvPicPr>
          <p:cNvPr id="7171" name="Picture 3" descr="C:\Users\greggj\AppData\Local\Microsoft\Windows\Temporary Internet Files\Content.IE5\KLVDQN04\MC900439347[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762" b="91524" l="4476" r="98381"/>
                    </a14:imgEffect>
                  </a14:imgLayer>
                </a14:imgProps>
              </a:ext>
              <a:ext uri="{28A0092B-C50C-407E-A947-70E740481C1C}">
                <a14:useLocalDpi xmlns:a14="http://schemas.microsoft.com/office/drawing/2010/main" val="0"/>
              </a:ext>
            </a:extLst>
          </a:blip>
          <a:srcRect/>
          <a:stretch>
            <a:fillRect/>
          </a:stretch>
        </p:blipFill>
        <p:spPr bwMode="auto">
          <a:xfrm>
            <a:off x="6019800" y="40386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34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400" dirty="0" smtClean="0"/>
              <a:t>Change the default SSID.</a:t>
            </a:r>
          </a:p>
          <a:p>
            <a:r>
              <a:rPr lang="en-US" sz="2400" dirty="0" smtClean="0"/>
              <a:t>Configure the AP correctly.</a:t>
            </a:r>
          </a:p>
          <a:p>
            <a:r>
              <a:rPr lang="en-US" sz="2400" dirty="0" smtClean="0"/>
              <a:t>Segment the wireless network.</a:t>
            </a:r>
          </a:p>
          <a:p>
            <a:r>
              <a:rPr lang="en-US" sz="2400" dirty="0" smtClean="0"/>
              <a:t>Use a firewall, packet filter, or similar device between the AP and intranet.</a:t>
            </a:r>
          </a:p>
          <a:p>
            <a:r>
              <a:rPr lang="en-US" sz="2400" dirty="0" smtClean="0"/>
              <a:t>Do not openly broadcast the SSID.</a:t>
            </a:r>
          </a:p>
          <a:p>
            <a:r>
              <a:rPr lang="en-US" sz="2400" dirty="0" smtClean="0"/>
              <a:t>Use current anti-virus software.</a:t>
            </a:r>
          </a:p>
          <a:p>
            <a:r>
              <a:rPr lang="en-US" sz="2400" dirty="0" smtClean="0"/>
              <a:t>Strategically place APs within secure perimeter.</a:t>
            </a:r>
          </a:p>
          <a:p>
            <a:r>
              <a:rPr lang="en-US" sz="2400" dirty="0" smtClean="0"/>
              <a:t>Use  Rogue AP Discovery tools</a:t>
            </a:r>
          </a:p>
          <a:p>
            <a:r>
              <a:rPr lang="en-US" sz="2400" dirty="0" smtClean="0"/>
              <a:t>Set up VLANs separate for employees and guests.</a:t>
            </a:r>
          </a:p>
        </p:txBody>
      </p:sp>
      <p:sp>
        <p:nvSpPr>
          <p:cNvPr id="3" name="Title 2"/>
          <p:cNvSpPr>
            <a:spLocks noGrp="1"/>
          </p:cNvSpPr>
          <p:nvPr>
            <p:ph type="title"/>
          </p:nvPr>
        </p:nvSpPr>
        <p:spPr/>
        <p:txBody>
          <a:bodyPr/>
          <a:lstStyle/>
          <a:p>
            <a:r>
              <a:rPr lang="en-US" dirty="0" smtClean="0"/>
              <a:t>Security Basics:</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256" b="89767" l="9787" r="89787"/>
                    </a14:imgEffect>
                  </a14:imgLayer>
                </a14:imgProps>
              </a:ext>
              <a:ext uri="{28A0092B-C50C-407E-A947-70E740481C1C}">
                <a14:useLocalDpi xmlns:a14="http://schemas.microsoft.com/office/drawing/2010/main" val="0"/>
              </a:ext>
            </a:extLst>
          </a:blip>
          <a:stretch>
            <a:fillRect/>
          </a:stretch>
        </p:blipFill>
        <p:spPr>
          <a:xfrm>
            <a:off x="6172200" y="457200"/>
            <a:ext cx="2238375" cy="2047875"/>
          </a:xfrm>
          <a:prstGeom prst="rect">
            <a:avLst/>
          </a:prstGeom>
        </p:spPr>
      </p:pic>
    </p:spTree>
    <p:extLst>
      <p:ext uri="{BB962C8B-B14F-4D97-AF65-F5344CB8AC3E}">
        <p14:creationId xmlns:p14="http://schemas.microsoft.com/office/powerpoint/2010/main" val="445207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05774" cy="5090160"/>
          </a:xfrm>
        </p:spPr>
        <p:txBody>
          <a:bodyPr>
            <a:normAutofit lnSpcReduction="10000"/>
          </a:bodyPr>
          <a:lstStyle/>
          <a:p>
            <a:r>
              <a:rPr lang="en-US" sz="2400" dirty="0" smtClean="0"/>
              <a:t>Security needs to constantly </a:t>
            </a:r>
            <a:r>
              <a:rPr lang="en-US" sz="2400" dirty="0" err="1" smtClean="0"/>
              <a:t>avance</a:t>
            </a:r>
            <a:r>
              <a:rPr lang="en-US" sz="2400" dirty="0" smtClean="0"/>
              <a:t> to fight attacks.</a:t>
            </a:r>
          </a:p>
          <a:p>
            <a:r>
              <a:rPr lang="en-US" sz="2400" dirty="0" err="1" smtClean="0"/>
              <a:t>Wardriving</a:t>
            </a:r>
            <a:r>
              <a:rPr lang="en-US" sz="2400" dirty="0" smtClean="0"/>
              <a:t>: Using a computer, NIC, and GPS to detect hotspots and post for others to attack</a:t>
            </a:r>
          </a:p>
          <a:p>
            <a:r>
              <a:rPr lang="en-US" sz="2400" dirty="0" smtClean="0"/>
              <a:t>Fake anti-virus attacks</a:t>
            </a:r>
          </a:p>
          <a:p>
            <a:r>
              <a:rPr lang="en-US" sz="2400" dirty="0" smtClean="0"/>
              <a:t>Attacks against online banking</a:t>
            </a:r>
          </a:p>
          <a:p>
            <a:r>
              <a:rPr lang="en-US" sz="2400" dirty="0" smtClean="0"/>
              <a:t>Phone solicitation to get personal data</a:t>
            </a:r>
          </a:p>
          <a:p>
            <a:r>
              <a:rPr lang="en-US" sz="2400" dirty="0" smtClean="0"/>
              <a:t>Email attacks</a:t>
            </a:r>
          </a:p>
          <a:p>
            <a:r>
              <a:rPr lang="en-US" sz="2400" dirty="0" smtClean="0"/>
              <a:t>USB transfer of viruses</a:t>
            </a:r>
          </a:p>
          <a:p>
            <a:r>
              <a:rPr lang="en-US" sz="2400" dirty="0" smtClean="0"/>
              <a:t>Malware</a:t>
            </a:r>
          </a:p>
          <a:p>
            <a:r>
              <a:rPr lang="en-US" sz="2400" dirty="0" smtClean="0"/>
              <a:t>All these attacks are then spread easily to other devices on a wireless network.</a:t>
            </a:r>
            <a:endParaRPr lang="en-US" sz="2400" dirty="0"/>
          </a:p>
        </p:txBody>
      </p:sp>
      <p:sp>
        <p:nvSpPr>
          <p:cNvPr id="3" name="Title 2"/>
          <p:cNvSpPr>
            <a:spLocks noGrp="1"/>
          </p:cNvSpPr>
          <p:nvPr>
            <p:ph type="title"/>
          </p:nvPr>
        </p:nvSpPr>
        <p:spPr/>
        <p:txBody>
          <a:bodyPr>
            <a:normAutofit/>
          </a:bodyPr>
          <a:lstStyle/>
          <a:p>
            <a:r>
              <a:rPr lang="en-US" sz="5400" dirty="0" smtClean="0"/>
              <a:t>Attacks:</a:t>
            </a: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466702"/>
            <a:ext cx="3424646" cy="2943497"/>
          </a:xfrm>
          <a:prstGeom prst="rect">
            <a:avLst/>
          </a:prstGeom>
        </p:spPr>
      </p:pic>
    </p:spTree>
    <p:extLst>
      <p:ext uri="{BB962C8B-B14F-4D97-AF65-F5344CB8AC3E}">
        <p14:creationId xmlns:p14="http://schemas.microsoft.com/office/powerpoint/2010/main" val="241607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331</TotalTime>
  <Words>698</Words>
  <Application>Microsoft Office PowerPoint</Application>
  <PresentationFormat>On-screen Show (4:3)</PresentationFormat>
  <Paragraphs>67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Mylar</vt:lpstr>
      <vt:lpstr>Wireless Networking: history, pros and cons, and security</vt:lpstr>
      <vt:lpstr>History:</vt:lpstr>
      <vt:lpstr>History:</vt:lpstr>
      <vt:lpstr>Pros:</vt:lpstr>
      <vt:lpstr>Cons:</vt:lpstr>
      <vt:lpstr>Security:</vt:lpstr>
      <vt:lpstr>Security: </vt:lpstr>
      <vt:lpstr>Security Basics:</vt:lpstr>
      <vt:lpstr>Attacks:</vt:lpstr>
      <vt:lpstr>Wireless Networking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Networking: history, pros and cons, and security</dc:title>
  <dc:creator>Janelle Gregg</dc:creator>
  <cp:lastModifiedBy>Janelle Gregg</cp:lastModifiedBy>
  <cp:revision>13</cp:revision>
  <dcterms:created xsi:type="dcterms:W3CDTF">2013-06-08T21:40:08Z</dcterms:created>
  <dcterms:modified xsi:type="dcterms:W3CDTF">2013-06-09T03:11:32Z</dcterms:modified>
</cp:coreProperties>
</file>